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BE60C19-3A15-4172-BDF9-22C09C56C278}">
  <a:tblStyle styleId="{ABE60C19-3A15-4172-BDF9-22C09C56C27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466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d056ee8e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d056ee8e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c172a5649ef88c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c172a5649ef88c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172a5649ef88c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c172a5649ef88c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fd10915ec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fd10915ec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 10.2: Epidemic Modeling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Shanthni Ravindrababu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Hypotheses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098139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Defined by 2 hypothesis: Compartmentalizations and Homogenous Mixing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Homogenous mixing assumes has the same chance of coming into contact with an infected person </a:t>
            </a:r>
            <a:endParaRPr sz="2100"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611373" y="2956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{ABE60C19-3A15-4172-BDF9-22C09C56C278}</a:tableStyleId>
              </a:tblPr>
              <a:tblGrid>
                <a:gridCol w="239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9999"/>
                          </a:solidFill>
                        </a:rPr>
                        <a:t>Susceptible (S)</a:t>
                      </a:r>
                      <a:endParaRPr sz="18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999999"/>
                          </a:solidFill>
                        </a:rPr>
                        <a:t>Healthy individuals who have not contracted the pathogen</a:t>
                      </a:r>
                      <a:endParaRPr sz="15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9999"/>
                          </a:solidFill>
                        </a:rPr>
                        <a:t>Infectious (I)</a:t>
                      </a:r>
                      <a:endParaRPr sz="18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999999"/>
                          </a:solidFill>
                        </a:rPr>
                        <a:t>Individuals who are actively contagious and can spread the pathogen</a:t>
                      </a:r>
                      <a:endParaRPr sz="15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999999"/>
                          </a:solidFill>
                        </a:rPr>
                        <a:t>Recovered (R)</a:t>
                      </a:r>
                      <a:endParaRPr sz="18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rgbClr val="999999"/>
                          </a:solidFill>
                        </a:rPr>
                        <a:t>Individuals who have been infectious and recovered, and cannot spread the pathogen anymore</a:t>
                      </a:r>
                      <a:endParaRPr sz="1500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Susceptible-Infected model</a:t>
            </a:r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416474" y="1017725"/>
            <a:ext cx="8072400" cy="22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Individual can be in one of two states: susceptible or infected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As time goes on, this model assumes everyone will become infected</a:t>
            </a:r>
            <a:endParaRPr sz="2100"/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l="6379" t="19788" r="6116" b="52989"/>
          <a:stretch/>
        </p:blipFill>
        <p:spPr>
          <a:xfrm>
            <a:off x="769676" y="2523603"/>
            <a:ext cx="3161925" cy="174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l="6745" t="47037" r="8300" b="8586"/>
          <a:stretch/>
        </p:blipFill>
        <p:spPr>
          <a:xfrm>
            <a:off x="4525433" y="2074819"/>
            <a:ext cx="3062226" cy="28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Susceptible-Infected Susceptible Model</a:t>
            </a:r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Similar to the previous model, but accounts for the recovery of infected people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As time goes on, the model either reaches an endemic state or a disease free state</a:t>
            </a:r>
            <a:endParaRPr sz="2100"/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l="7241" t="21635" r="6958" b="50219"/>
          <a:stretch/>
        </p:blipFill>
        <p:spPr>
          <a:xfrm>
            <a:off x="626070" y="2866720"/>
            <a:ext cx="3231801" cy="188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l="6709" t="47271" r="10350" b="10623"/>
          <a:stretch/>
        </p:blipFill>
        <p:spPr>
          <a:xfrm>
            <a:off x="4878619" y="2468410"/>
            <a:ext cx="2672850" cy="241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Susceptible-Infected-Recovered Model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Includes a recovered state to the previous models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This model accounts for individuals gaining immunity or dying from the pathogen after infection</a:t>
            </a:r>
            <a:endParaRPr sz="2100"/>
          </a:p>
        </p:txBody>
      </p:sp>
      <p:pic>
        <p:nvPicPr>
          <p:cNvPr id="85" name="Google Shape;85;p17"/>
          <p:cNvPicPr preferRelativeResize="0"/>
          <p:nvPr/>
        </p:nvPicPr>
        <p:blipFill rotWithShape="1">
          <a:blip r:embed="rId3">
            <a:alphaModFix/>
          </a:blip>
          <a:srcRect l="6248" t="28146" r="7448" b="53517"/>
          <a:stretch/>
        </p:blipFill>
        <p:spPr>
          <a:xfrm>
            <a:off x="311694" y="2860415"/>
            <a:ext cx="3707400" cy="14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 rotWithShape="1">
          <a:blip r:embed="rId3">
            <a:alphaModFix/>
          </a:blip>
          <a:srcRect l="17889" t="60270" r="19161" b="17167"/>
          <a:stretch/>
        </p:blipFill>
        <p:spPr>
          <a:xfrm>
            <a:off x="4766057" y="2446363"/>
            <a:ext cx="3496626" cy="222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On-screen Show (16:9)</PresentationFormat>
  <Paragraphs>20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Dark</vt:lpstr>
      <vt:lpstr>Section 10.2: Epidemic Modeling</vt:lpstr>
      <vt:lpstr>Guiding Hypotheses</vt:lpstr>
      <vt:lpstr>Susceptible-Infected model</vt:lpstr>
      <vt:lpstr>Susceptible-Infected Susceptible Model</vt:lpstr>
      <vt:lpstr>Susceptible-Infected-Recovered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10.2: Epidemic Modeling</dc:title>
  <dc:creator>szymansk</dc:creator>
  <cp:lastModifiedBy>Szymanski, Bolek</cp:lastModifiedBy>
  <cp:revision>1</cp:revision>
  <dcterms:modified xsi:type="dcterms:W3CDTF">2021-11-02T20:30:08Z</dcterms:modified>
</cp:coreProperties>
</file>